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5" r:id="rId5"/>
    <p:sldId id="266" r:id="rId6"/>
    <p:sldId id="257" r:id="rId7"/>
    <p:sldId id="258" r:id="rId8"/>
    <p:sldId id="259" r:id="rId9"/>
    <p:sldId id="264" r:id="rId10"/>
    <p:sldId id="261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7"/>
    <p:restoredTop sz="94638"/>
  </p:normalViewPr>
  <p:slideViewPr>
    <p:cSldViewPr snapToGrid="0" snapToObjects="1">
      <p:cViewPr varScale="1">
        <p:scale>
          <a:sx n="118" d="100"/>
          <a:sy n="118" d="100"/>
        </p:scale>
        <p:origin x="16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DBE8C4-9E44-4A9C-A7F8-D670F330E917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794E294-94C9-40CC-BA4E-6E7C3F5F1096}">
      <dgm:prSet/>
      <dgm:spPr/>
      <dgm:t>
        <a:bodyPr/>
        <a:lstStyle/>
        <a:p>
          <a:r>
            <a:rPr lang="en-US" b="1" dirty="0"/>
            <a:t>Payer Mix Assessment:</a:t>
          </a:r>
          <a:r>
            <a:rPr lang="en-US" dirty="0"/>
            <a:t> </a:t>
          </a:r>
        </a:p>
        <a:p>
          <a:r>
            <a:rPr lang="en-US" dirty="0"/>
            <a:t>Understand the local insurance landscape (Medicare, Medicaid vs. private payers) to ensure your revenue cycle management (RCM) is aligned with local reimbursement rates.</a:t>
          </a:r>
        </a:p>
      </dgm:t>
    </dgm:pt>
    <dgm:pt modelId="{6EBFFFEB-3B95-496A-98B1-1BE503DEBB15}" type="parTrans" cxnId="{190AC238-2742-42F9-84D2-9CDD419921A5}">
      <dgm:prSet/>
      <dgm:spPr/>
      <dgm:t>
        <a:bodyPr/>
        <a:lstStyle/>
        <a:p>
          <a:endParaRPr lang="en-US"/>
        </a:p>
      </dgm:t>
    </dgm:pt>
    <dgm:pt modelId="{9DCB2CE0-20FE-4999-BDEB-AC8495E63183}" type="sibTrans" cxnId="{190AC238-2742-42F9-84D2-9CDD419921A5}">
      <dgm:prSet/>
      <dgm:spPr/>
      <dgm:t>
        <a:bodyPr/>
        <a:lstStyle/>
        <a:p>
          <a:endParaRPr lang="en-US"/>
        </a:p>
      </dgm:t>
    </dgm:pt>
    <dgm:pt modelId="{27032495-D401-4786-B0B6-372BAE781DF0}">
      <dgm:prSet/>
      <dgm:spPr/>
      <dgm:t>
        <a:bodyPr/>
        <a:lstStyle/>
        <a:p>
          <a:r>
            <a:rPr lang="en-US" b="1" dirty="0"/>
            <a:t>Competitor Saturation:</a:t>
          </a:r>
          <a:r>
            <a:rPr lang="en-US" dirty="0"/>
            <a:t> </a:t>
          </a:r>
        </a:p>
        <a:p>
          <a:r>
            <a:rPr lang="en-US" dirty="0"/>
            <a:t>Map existing practices within a 5–10 mile radius to identify "care deserts" or opportunities to offer specialized services (e.g., in-office procedures) that competitors lack. </a:t>
          </a:r>
        </a:p>
      </dgm:t>
    </dgm:pt>
    <dgm:pt modelId="{83252D6E-D0E5-42AA-A740-39D1FA2C1E69}" type="parTrans" cxnId="{248A1D4F-EA0A-485C-8BE1-024D68757A0F}">
      <dgm:prSet/>
      <dgm:spPr/>
      <dgm:t>
        <a:bodyPr/>
        <a:lstStyle/>
        <a:p>
          <a:endParaRPr lang="en-US"/>
        </a:p>
      </dgm:t>
    </dgm:pt>
    <dgm:pt modelId="{DCA2ECB4-D607-43E0-A9D8-E94FD69ED568}" type="sibTrans" cxnId="{248A1D4F-EA0A-485C-8BE1-024D68757A0F}">
      <dgm:prSet/>
      <dgm:spPr/>
      <dgm:t>
        <a:bodyPr/>
        <a:lstStyle/>
        <a:p>
          <a:endParaRPr lang="en-US"/>
        </a:p>
      </dgm:t>
    </dgm:pt>
    <dgm:pt modelId="{68B617B2-26BB-4840-84F1-86A08CD2F864}" type="pres">
      <dgm:prSet presAssocID="{C5DBE8C4-9E44-4A9C-A7F8-D670F330E9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45F9C35-2E88-C042-ADE9-2EB6CBB31B8A}" type="pres">
      <dgm:prSet presAssocID="{2794E294-94C9-40CC-BA4E-6E7C3F5F1096}" presName="hierRoot1" presStyleCnt="0"/>
      <dgm:spPr/>
    </dgm:pt>
    <dgm:pt modelId="{80C2CB1C-2D90-9F4D-9AA3-5D2028C17206}" type="pres">
      <dgm:prSet presAssocID="{2794E294-94C9-40CC-BA4E-6E7C3F5F1096}" presName="composite" presStyleCnt="0"/>
      <dgm:spPr/>
    </dgm:pt>
    <dgm:pt modelId="{F2222ACD-DF6C-7844-BBCB-149219397C5B}" type="pres">
      <dgm:prSet presAssocID="{2794E294-94C9-40CC-BA4E-6E7C3F5F1096}" presName="background" presStyleLbl="node0" presStyleIdx="0" presStyleCnt="2"/>
      <dgm:spPr/>
    </dgm:pt>
    <dgm:pt modelId="{B6637828-78AA-F24A-B95B-4BCFA3F9E216}" type="pres">
      <dgm:prSet presAssocID="{2794E294-94C9-40CC-BA4E-6E7C3F5F1096}" presName="text" presStyleLbl="fgAcc0" presStyleIdx="0" presStyleCnt="2">
        <dgm:presLayoutVars>
          <dgm:chPref val="3"/>
        </dgm:presLayoutVars>
      </dgm:prSet>
      <dgm:spPr/>
    </dgm:pt>
    <dgm:pt modelId="{489EE15C-8A9F-8F44-B596-5752DA3FD55E}" type="pres">
      <dgm:prSet presAssocID="{2794E294-94C9-40CC-BA4E-6E7C3F5F1096}" presName="hierChild2" presStyleCnt="0"/>
      <dgm:spPr/>
    </dgm:pt>
    <dgm:pt modelId="{F1E73D35-66E9-C749-96FA-B48A36FE2099}" type="pres">
      <dgm:prSet presAssocID="{27032495-D401-4786-B0B6-372BAE781DF0}" presName="hierRoot1" presStyleCnt="0"/>
      <dgm:spPr/>
    </dgm:pt>
    <dgm:pt modelId="{433B1E9E-0B7C-4B44-BDBC-724C384FA174}" type="pres">
      <dgm:prSet presAssocID="{27032495-D401-4786-B0B6-372BAE781DF0}" presName="composite" presStyleCnt="0"/>
      <dgm:spPr/>
    </dgm:pt>
    <dgm:pt modelId="{A482C5FA-AEF7-224D-B6C8-FFEF7ED27103}" type="pres">
      <dgm:prSet presAssocID="{27032495-D401-4786-B0B6-372BAE781DF0}" presName="background" presStyleLbl="node0" presStyleIdx="1" presStyleCnt="2"/>
      <dgm:spPr/>
    </dgm:pt>
    <dgm:pt modelId="{2E959EF6-355A-8942-9925-FFF2E330CE0C}" type="pres">
      <dgm:prSet presAssocID="{27032495-D401-4786-B0B6-372BAE781DF0}" presName="text" presStyleLbl="fgAcc0" presStyleIdx="1" presStyleCnt="2">
        <dgm:presLayoutVars>
          <dgm:chPref val="3"/>
        </dgm:presLayoutVars>
      </dgm:prSet>
      <dgm:spPr/>
    </dgm:pt>
    <dgm:pt modelId="{840CC365-E4F2-104C-BFF2-B4F2AC94A8FD}" type="pres">
      <dgm:prSet presAssocID="{27032495-D401-4786-B0B6-372BAE781DF0}" presName="hierChild2" presStyleCnt="0"/>
      <dgm:spPr/>
    </dgm:pt>
  </dgm:ptLst>
  <dgm:cxnLst>
    <dgm:cxn modelId="{190AC238-2742-42F9-84D2-9CDD419921A5}" srcId="{C5DBE8C4-9E44-4A9C-A7F8-D670F330E917}" destId="{2794E294-94C9-40CC-BA4E-6E7C3F5F1096}" srcOrd="0" destOrd="0" parTransId="{6EBFFFEB-3B95-496A-98B1-1BE503DEBB15}" sibTransId="{9DCB2CE0-20FE-4999-BDEB-AC8495E63183}"/>
    <dgm:cxn modelId="{248A1D4F-EA0A-485C-8BE1-024D68757A0F}" srcId="{C5DBE8C4-9E44-4A9C-A7F8-D670F330E917}" destId="{27032495-D401-4786-B0B6-372BAE781DF0}" srcOrd="1" destOrd="0" parTransId="{83252D6E-D0E5-42AA-A740-39D1FA2C1E69}" sibTransId="{DCA2ECB4-D607-43E0-A9D8-E94FD69ED568}"/>
    <dgm:cxn modelId="{2B405467-CD26-6145-9CA1-C0FABB9204E5}" type="presOf" srcId="{27032495-D401-4786-B0B6-372BAE781DF0}" destId="{2E959EF6-355A-8942-9925-FFF2E330CE0C}" srcOrd="0" destOrd="0" presId="urn:microsoft.com/office/officeart/2005/8/layout/hierarchy1"/>
    <dgm:cxn modelId="{7B15D59E-1621-4040-961D-4DA1F719D608}" type="presOf" srcId="{C5DBE8C4-9E44-4A9C-A7F8-D670F330E917}" destId="{68B617B2-26BB-4840-84F1-86A08CD2F864}" srcOrd="0" destOrd="0" presId="urn:microsoft.com/office/officeart/2005/8/layout/hierarchy1"/>
    <dgm:cxn modelId="{6736B6A0-ADE1-1746-8FF9-BBF67012E6B1}" type="presOf" srcId="{2794E294-94C9-40CC-BA4E-6E7C3F5F1096}" destId="{B6637828-78AA-F24A-B95B-4BCFA3F9E216}" srcOrd="0" destOrd="0" presId="urn:microsoft.com/office/officeart/2005/8/layout/hierarchy1"/>
    <dgm:cxn modelId="{7F3C35CD-1F29-8D4C-A12D-27BF4916B047}" type="presParOf" srcId="{68B617B2-26BB-4840-84F1-86A08CD2F864}" destId="{545F9C35-2E88-C042-ADE9-2EB6CBB31B8A}" srcOrd="0" destOrd="0" presId="urn:microsoft.com/office/officeart/2005/8/layout/hierarchy1"/>
    <dgm:cxn modelId="{AC296925-091D-264D-A5AC-6105E27AA7C6}" type="presParOf" srcId="{545F9C35-2E88-C042-ADE9-2EB6CBB31B8A}" destId="{80C2CB1C-2D90-9F4D-9AA3-5D2028C17206}" srcOrd="0" destOrd="0" presId="urn:microsoft.com/office/officeart/2005/8/layout/hierarchy1"/>
    <dgm:cxn modelId="{2664BE17-534C-0447-9442-448D42BDEA99}" type="presParOf" srcId="{80C2CB1C-2D90-9F4D-9AA3-5D2028C17206}" destId="{F2222ACD-DF6C-7844-BBCB-149219397C5B}" srcOrd="0" destOrd="0" presId="urn:microsoft.com/office/officeart/2005/8/layout/hierarchy1"/>
    <dgm:cxn modelId="{A818506A-3D57-134C-AC79-74A8F24F87FD}" type="presParOf" srcId="{80C2CB1C-2D90-9F4D-9AA3-5D2028C17206}" destId="{B6637828-78AA-F24A-B95B-4BCFA3F9E216}" srcOrd="1" destOrd="0" presId="urn:microsoft.com/office/officeart/2005/8/layout/hierarchy1"/>
    <dgm:cxn modelId="{35C267D7-1FD4-1A4C-B747-806B21518191}" type="presParOf" srcId="{545F9C35-2E88-C042-ADE9-2EB6CBB31B8A}" destId="{489EE15C-8A9F-8F44-B596-5752DA3FD55E}" srcOrd="1" destOrd="0" presId="urn:microsoft.com/office/officeart/2005/8/layout/hierarchy1"/>
    <dgm:cxn modelId="{36D42931-FD11-3841-8C98-51F29BFDF234}" type="presParOf" srcId="{68B617B2-26BB-4840-84F1-86A08CD2F864}" destId="{F1E73D35-66E9-C749-96FA-B48A36FE2099}" srcOrd="1" destOrd="0" presId="urn:microsoft.com/office/officeart/2005/8/layout/hierarchy1"/>
    <dgm:cxn modelId="{0EB41D59-6598-A84F-9A95-240B0BE7C87F}" type="presParOf" srcId="{F1E73D35-66E9-C749-96FA-B48A36FE2099}" destId="{433B1E9E-0B7C-4B44-BDBC-724C384FA174}" srcOrd="0" destOrd="0" presId="urn:microsoft.com/office/officeart/2005/8/layout/hierarchy1"/>
    <dgm:cxn modelId="{8F13E13C-4F96-B647-9207-EE1A5F1EE6DF}" type="presParOf" srcId="{433B1E9E-0B7C-4B44-BDBC-724C384FA174}" destId="{A482C5FA-AEF7-224D-B6C8-FFEF7ED27103}" srcOrd="0" destOrd="0" presId="urn:microsoft.com/office/officeart/2005/8/layout/hierarchy1"/>
    <dgm:cxn modelId="{B1F4CE45-B360-C54C-93EB-9D8545F1730A}" type="presParOf" srcId="{433B1E9E-0B7C-4B44-BDBC-724C384FA174}" destId="{2E959EF6-355A-8942-9925-FFF2E330CE0C}" srcOrd="1" destOrd="0" presId="urn:microsoft.com/office/officeart/2005/8/layout/hierarchy1"/>
    <dgm:cxn modelId="{3268D8AC-D044-FA40-BA1B-725E85408676}" type="presParOf" srcId="{F1E73D35-66E9-C749-96FA-B48A36FE2099}" destId="{840CC365-E4F2-104C-BFF2-B4F2AC94A8F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63B569-5EB3-41E5-BF83-21A190B9FDA9}" type="doc">
      <dgm:prSet loTypeId="urn:microsoft.com/office/officeart/2005/8/layout/cycle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86A035E-EE5B-4412-B2AF-08A20E9EFFE7}">
      <dgm:prSet/>
      <dgm:spPr/>
      <dgm:t>
        <a:bodyPr/>
        <a:lstStyle/>
        <a:p>
          <a:r>
            <a:rPr lang="en-US" dirty="0"/>
            <a:t>Mission alignment</a:t>
          </a:r>
        </a:p>
      </dgm:t>
    </dgm:pt>
    <dgm:pt modelId="{AB51996F-4DFB-459A-A098-8EAA6BC401BD}" type="parTrans" cxnId="{DF653C8B-5F2E-471B-91E5-EBE64779D446}">
      <dgm:prSet/>
      <dgm:spPr/>
      <dgm:t>
        <a:bodyPr/>
        <a:lstStyle/>
        <a:p>
          <a:endParaRPr lang="en-US"/>
        </a:p>
      </dgm:t>
    </dgm:pt>
    <dgm:pt modelId="{A2D0F039-7962-49C6-9C81-ED7CE4857A99}" type="sibTrans" cxnId="{DF653C8B-5F2E-471B-91E5-EBE64779D446}">
      <dgm:prSet/>
      <dgm:spPr/>
      <dgm:t>
        <a:bodyPr/>
        <a:lstStyle/>
        <a:p>
          <a:endParaRPr lang="en-US"/>
        </a:p>
      </dgm:t>
    </dgm:pt>
    <dgm:pt modelId="{9AD808F9-E735-416E-9DEE-6B986BAD1F53}">
      <dgm:prSet/>
      <dgm:spPr/>
      <dgm:t>
        <a:bodyPr/>
        <a:lstStyle/>
        <a:p>
          <a:r>
            <a:rPr lang="en-US" dirty="0"/>
            <a:t>Patient population</a:t>
          </a:r>
        </a:p>
      </dgm:t>
    </dgm:pt>
    <dgm:pt modelId="{1CF13E19-17DE-46B8-BD7A-5E22D8D83042}" type="parTrans" cxnId="{8498AF96-706A-4865-8904-1686B213E1E8}">
      <dgm:prSet/>
      <dgm:spPr/>
      <dgm:t>
        <a:bodyPr/>
        <a:lstStyle/>
        <a:p>
          <a:endParaRPr lang="en-US"/>
        </a:p>
      </dgm:t>
    </dgm:pt>
    <dgm:pt modelId="{A86DAF31-9370-4235-A9B8-D5CB156B1CDF}" type="sibTrans" cxnId="{8498AF96-706A-4865-8904-1686B213E1E8}">
      <dgm:prSet/>
      <dgm:spPr/>
      <dgm:t>
        <a:bodyPr/>
        <a:lstStyle/>
        <a:p>
          <a:endParaRPr lang="en-US"/>
        </a:p>
      </dgm:t>
    </dgm:pt>
    <dgm:pt modelId="{3BCCAF37-00AD-413E-8D2D-550B52242642}">
      <dgm:prSet/>
      <dgm:spPr/>
      <dgm:t>
        <a:bodyPr/>
        <a:lstStyle/>
        <a:p>
          <a:r>
            <a:rPr lang="en-US" dirty="0"/>
            <a:t>Lifestyle goals</a:t>
          </a:r>
        </a:p>
      </dgm:t>
    </dgm:pt>
    <dgm:pt modelId="{65D35154-31EF-48E6-8F56-C67B130CC41E}" type="parTrans" cxnId="{7BCC960A-A593-43ED-8EEA-8937EEE04736}">
      <dgm:prSet/>
      <dgm:spPr/>
      <dgm:t>
        <a:bodyPr/>
        <a:lstStyle/>
        <a:p>
          <a:endParaRPr lang="en-US"/>
        </a:p>
      </dgm:t>
    </dgm:pt>
    <dgm:pt modelId="{F202A270-4FFD-481A-BCA3-DB4269BE814A}" type="sibTrans" cxnId="{7BCC960A-A593-43ED-8EEA-8937EEE04736}">
      <dgm:prSet/>
      <dgm:spPr/>
      <dgm:t>
        <a:bodyPr/>
        <a:lstStyle/>
        <a:p>
          <a:endParaRPr lang="en-US"/>
        </a:p>
      </dgm:t>
    </dgm:pt>
    <dgm:pt modelId="{03977F94-526D-42F1-BB21-1DA51372F903}">
      <dgm:prSet/>
      <dgm:spPr/>
      <dgm:t>
        <a:bodyPr/>
        <a:lstStyle/>
        <a:p>
          <a:r>
            <a:rPr lang="en-US" dirty="0"/>
            <a:t>Revenue structure</a:t>
          </a:r>
        </a:p>
      </dgm:t>
    </dgm:pt>
    <dgm:pt modelId="{4FA1515B-3B74-445A-9C8E-524EB444AE89}" type="parTrans" cxnId="{98E0E7EA-6F7C-45E2-8E43-B0C39E542814}">
      <dgm:prSet/>
      <dgm:spPr/>
      <dgm:t>
        <a:bodyPr/>
        <a:lstStyle/>
        <a:p>
          <a:endParaRPr lang="en-US"/>
        </a:p>
      </dgm:t>
    </dgm:pt>
    <dgm:pt modelId="{62ED3923-AFBF-42DB-808F-F4596EF10A62}" type="sibTrans" cxnId="{98E0E7EA-6F7C-45E2-8E43-B0C39E542814}">
      <dgm:prSet/>
      <dgm:spPr/>
      <dgm:t>
        <a:bodyPr/>
        <a:lstStyle/>
        <a:p>
          <a:endParaRPr lang="en-US"/>
        </a:p>
      </dgm:t>
    </dgm:pt>
    <dgm:pt modelId="{653A04A5-7311-C145-AE79-F9E979A4EE50}" type="pres">
      <dgm:prSet presAssocID="{9763B569-5EB3-41E5-BF83-21A190B9FDA9}" presName="cycle" presStyleCnt="0">
        <dgm:presLayoutVars>
          <dgm:dir/>
          <dgm:resizeHandles val="exact"/>
        </dgm:presLayoutVars>
      </dgm:prSet>
      <dgm:spPr/>
    </dgm:pt>
    <dgm:pt modelId="{9250031A-F85D-4C48-8DCD-25AD37C6F329}" type="pres">
      <dgm:prSet presAssocID="{D86A035E-EE5B-4412-B2AF-08A20E9EFFE7}" presName="dummy" presStyleCnt="0"/>
      <dgm:spPr/>
    </dgm:pt>
    <dgm:pt modelId="{FCD3DB57-E916-174F-A8FC-CD97A0675429}" type="pres">
      <dgm:prSet presAssocID="{D86A035E-EE5B-4412-B2AF-08A20E9EFFE7}" presName="node" presStyleLbl="revTx" presStyleIdx="0" presStyleCnt="4">
        <dgm:presLayoutVars>
          <dgm:bulletEnabled val="1"/>
        </dgm:presLayoutVars>
      </dgm:prSet>
      <dgm:spPr/>
    </dgm:pt>
    <dgm:pt modelId="{9603C364-1CC0-7D41-8587-C0935D5906DF}" type="pres">
      <dgm:prSet presAssocID="{A2D0F039-7962-49C6-9C81-ED7CE4857A99}" presName="sibTrans" presStyleLbl="node1" presStyleIdx="0" presStyleCnt="4"/>
      <dgm:spPr/>
    </dgm:pt>
    <dgm:pt modelId="{FCEE8B61-0895-0748-8954-0E890B124219}" type="pres">
      <dgm:prSet presAssocID="{9AD808F9-E735-416E-9DEE-6B986BAD1F53}" presName="dummy" presStyleCnt="0"/>
      <dgm:spPr/>
    </dgm:pt>
    <dgm:pt modelId="{72EA6C45-7986-584F-8750-21AA3C41AA54}" type="pres">
      <dgm:prSet presAssocID="{9AD808F9-E735-416E-9DEE-6B986BAD1F53}" presName="node" presStyleLbl="revTx" presStyleIdx="1" presStyleCnt="4">
        <dgm:presLayoutVars>
          <dgm:bulletEnabled val="1"/>
        </dgm:presLayoutVars>
      </dgm:prSet>
      <dgm:spPr/>
    </dgm:pt>
    <dgm:pt modelId="{531C813E-694D-C745-8E13-9EE76068141A}" type="pres">
      <dgm:prSet presAssocID="{A86DAF31-9370-4235-A9B8-D5CB156B1CDF}" presName="sibTrans" presStyleLbl="node1" presStyleIdx="1" presStyleCnt="4"/>
      <dgm:spPr/>
    </dgm:pt>
    <dgm:pt modelId="{F7B100FB-AE9C-BD4A-8B95-D45DC4D896F3}" type="pres">
      <dgm:prSet presAssocID="{3BCCAF37-00AD-413E-8D2D-550B52242642}" presName="dummy" presStyleCnt="0"/>
      <dgm:spPr/>
    </dgm:pt>
    <dgm:pt modelId="{90C409B9-3835-1842-9F0A-0A33AED6B93F}" type="pres">
      <dgm:prSet presAssocID="{3BCCAF37-00AD-413E-8D2D-550B52242642}" presName="node" presStyleLbl="revTx" presStyleIdx="2" presStyleCnt="4">
        <dgm:presLayoutVars>
          <dgm:bulletEnabled val="1"/>
        </dgm:presLayoutVars>
      </dgm:prSet>
      <dgm:spPr/>
    </dgm:pt>
    <dgm:pt modelId="{9928F0B0-2F2D-8049-A3FD-6811E01082C5}" type="pres">
      <dgm:prSet presAssocID="{F202A270-4FFD-481A-BCA3-DB4269BE814A}" presName="sibTrans" presStyleLbl="node1" presStyleIdx="2" presStyleCnt="4"/>
      <dgm:spPr/>
    </dgm:pt>
    <dgm:pt modelId="{02E8C373-7752-174C-9BFB-528EA10732BC}" type="pres">
      <dgm:prSet presAssocID="{03977F94-526D-42F1-BB21-1DA51372F903}" presName="dummy" presStyleCnt="0"/>
      <dgm:spPr/>
    </dgm:pt>
    <dgm:pt modelId="{CCDA4683-5A95-794C-AB49-DE5AC7127FEA}" type="pres">
      <dgm:prSet presAssocID="{03977F94-526D-42F1-BB21-1DA51372F903}" presName="node" presStyleLbl="revTx" presStyleIdx="3" presStyleCnt="4">
        <dgm:presLayoutVars>
          <dgm:bulletEnabled val="1"/>
        </dgm:presLayoutVars>
      </dgm:prSet>
      <dgm:spPr/>
    </dgm:pt>
    <dgm:pt modelId="{CE7DDD3F-21FA-114B-BBF3-FFF6A5914177}" type="pres">
      <dgm:prSet presAssocID="{62ED3923-AFBF-42DB-808F-F4596EF10A62}" presName="sibTrans" presStyleLbl="node1" presStyleIdx="3" presStyleCnt="4"/>
      <dgm:spPr/>
    </dgm:pt>
  </dgm:ptLst>
  <dgm:cxnLst>
    <dgm:cxn modelId="{7BCC960A-A593-43ED-8EEA-8937EEE04736}" srcId="{9763B569-5EB3-41E5-BF83-21A190B9FDA9}" destId="{3BCCAF37-00AD-413E-8D2D-550B52242642}" srcOrd="2" destOrd="0" parTransId="{65D35154-31EF-48E6-8F56-C67B130CC41E}" sibTransId="{F202A270-4FFD-481A-BCA3-DB4269BE814A}"/>
    <dgm:cxn modelId="{707D5729-F463-AE48-9499-C1496CA932FF}" type="presOf" srcId="{A86DAF31-9370-4235-A9B8-D5CB156B1CDF}" destId="{531C813E-694D-C745-8E13-9EE76068141A}" srcOrd="0" destOrd="0" presId="urn:microsoft.com/office/officeart/2005/8/layout/cycle1"/>
    <dgm:cxn modelId="{66106D2A-7050-DA48-99ED-627175CF4F92}" type="presOf" srcId="{3BCCAF37-00AD-413E-8D2D-550B52242642}" destId="{90C409B9-3835-1842-9F0A-0A33AED6B93F}" srcOrd="0" destOrd="0" presId="urn:microsoft.com/office/officeart/2005/8/layout/cycle1"/>
    <dgm:cxn modelId="{D4F2792F-326E-4C49-B81E-E60184F987D4}" type="presOf" srcId="{D86A035E-EE5B-4412-B2AF-08A20E9EFFE7}" destId="{FCD3DB57-E916-174F-A8FC-CD97A0675429}" srcOrd="0" destOrd="0" presId="urn:microsoft.com/office/officeart/2005/8/layout/cycle1"/>
    <dgm:cxn modelId="{1499E43E-DF3E-C043-AABC-15EF72278A76}" type="presOf" srcId="{F202A270-4FFD-481A-BCA3-DB4269BE814A}" destId="{9928F0B0-2F2D-8049-A3FD-6811E01082C5}" srcOrd="0" destOrd="0" presId="urn:microsoft.com/office/officeart/2005/8/layout/cycle1"/>
    <dgm:cxn modelId="{4C9A076D-7C09-2740-B810-17EAA325BBFA}" type="presOf" srcId="{9763B569-5EB3-41E5-BF83-21A190B9FDA9}" destId="{653A04A5-7311-C145-AE79-F9E979A4EE50}" srcOrd="0" destOrd="0" presId="urn:microsoft.com/office/officeart/2005/8/layout/cycle1"/>
    <dgm:cxn modelId="{B7F13D76-2E7E-624F-B717-5F06C5FB132B}" type="presOf" srcId="{03977F94-526D-42F1-BB21-1DA51372F903}" destId="{CCDA4683-5A95-794C-AB49-DE5AC7127FEA}" srcOrd="0" destOrd="0" presId="urn:microsoft.com/office/officeart/2005/8/layout/cycle1"/>
    <dgm:cxn modelId="{4326BD76-EF16-DD48-8748-1C201B2B3D15}" type="presOf" srcId="{9AD808F9-E735-416E-9DEE-6B986BAD1F53}" destId="{72EA6C45-7986-584F-8750-21AA3C41AA54}" srcOrd="0" destOrd="0" presId="urn:microsoft.com/office/officeart/2005/8/layout/cycle1"/>
    <dgm:cxn modelId="{DF653C8B-5F2E-471B-91E5-EBE64779D446}" srcId="{9763B569-5EB3-41E5-BF83-21A190B9FDA9}" destId="{D86A035E-EE5B-4412-B2AF-08A20E9EFFE7}" srcOrd="0" destOrd="0" parTransId="{AB51996F-4DFB-459A-A098-8EAA6BC401BD}" sibTransId="{A2D0F039-7962-49C6-9C81-ED7CE4857A99}"/>
    <dgm:cxn modelId="{8498AF96-706A-4865-8904-1686B213E1E8}" srcId="{9763B569-5EB3-41E5-BF83-21A190B9FDA9}" destId="{9AD808F9-E735-416E-9DEE-6B986BAD1F53}" srcOrd="1" destOrd="0" parTransId="{1CF13E19-17DE-46B8-BD7A-5E22D8D83042}" sibTransId="{A86DAF31-9370-4235-A9B8-D5CB156B1CDF}"/>
    <dgm:cxn modelId="{ED9AB6D3-AD71-024A-A82C-31A765878BFC}" type="presOf" srcId="{62ED3923-AFBF-42DB-808F-F4596EF10A62}" destId="{CE7DDD3F-21FA-114B-BBF3-FFF6A5914177}" srcOrd="0" destOrd="0" presId="urn:microsoft.com/office/officeart/2005/8/layout/cycle1"/>
    <dgm:cxn modelId="{98E0E7EA-6F7C-45E2-8E43-B0C39E542814}" srcId="{9763B569-5EB3-41E5-BF83-21A190B9FDA9}" destId="{03977F94-526D-42F1-BB21-1DA51372F903}" srcOrd="3" destOrd="0" parTransId="{4FA1515B-3B74-445A-9C8E-524EB444AE89}" sibTransId="{62ED3923-AFBF-42DB-808F-F4596EF10A62}"/>
    <dgm:cxn modelId="{019BF8FD-A00F-1B49-A60E-38D303A5E580}" type="presOf" srcId="{A2D0F039-7962-49C6-9C81-ED7CE4857A99}" destId="{9603C364-1CC0-7D41-8587-C0935D5906DF}" srcOrd="0" destOrd="0" presId="urn:microsoft.com/office/officeart/2005/8/layout/cycle1"/>
    <dgm:cxn modelId="{A94AAE69-08E2-6348-9EB2-D219189CD059}" type="presParOf" srcId="{653A04A5-7311-C145-AE79-F9E979A4EE50}" destId="{9250031A-F85D-4C48-8DCD-25AD37C6F329}" srcOrd="0" destOrd="0" presId="urn:microsoft.com/office/officeart/2005/8/layout/cycle1"/>
    <dgm:cxn modelId="{D8EF28AC-8C8C-734C-A7C2-F997FC861717}" type="presParOf" srcId="{653A04A5-7311-C145-AE79-F9E979A4EE50}" destId="{FCD3DB57-E916-174F-A8FC-CD97A0675429}" srcOrd="1" destOrd="0" presId="urn:microsoft.com/office/officeart/2005/8/layout/cycle1"/>
    <dgm:cxn modelId="{87D51692-DA4E-B346-BB9B-B233626B27EF}" type="presParOf" srcId="{653A04A5-7311-C145-AE79-F9E979A4EE50}" destId="{9603C364-1CC0-7D41-8587-C0935D5906DF}" srcOrd="2" destOrd="0" presId="urn:microsoft.com/office/officeart/2005/8/layout/cycle1"/>
    <dgm:cxn modelId="{D1E874CF-A862-9D40-ADF4-A167F85BB76A}" type="presParOf" srcId="{653A04A5-7311-C145-AE79-F9E979A4EE50}" destId="{FCEE8B61-0895-0748-8954-0E890B124219}" srcOrd="3" destOrd="0" presId="urn:microsoft.com/office/officeart/2005/8/layout/cycle1"/>
    <dgm:cxn modelId="{0AC150A7-7964-5448-AC36-D56B94DFCEFE}" type="presParOf" srcId="{653A04A5-7311-C145-AE79-F9E979A4EE50}" destId="{72EA6C45-7986-584F-8750-21AA3C41AA54}" srcOrd="4" destOrd="0" presId="urn:microsoft.com/office/officeart/2005/8/layout/cycle1"/>
    <dgm:cxn modelId="{976AD30E-CE63-CE43-A604-8C790EA4046A}" type="presParOf" srcId="{653A04A5-7311-C145-AE79-F9E979A4EE50}" destId="{531C813E-694D-C745-8E13-9EE76068141A}" srcOrd="5" destOrd="0" presId="urn:microsoft.com/office/officeart/2005/8/layout/cycle1"/>
    <dgm:cxn modelId="{E01A1691-F25C-8D4F-8692-E0869370D4E9}" type="presParOf" srcId="{653A04A5-7311-C145-AE79-F9E979A4EE50}" destId="{F7B100FB-AE9C-BD4A-8B95-D45DC4D896F3}" srcOrd="6" destOrd="0" presId="urn:microsoft.com/office/officeart/2005/8/layout/cycle1"/>
    <dgm:cxn modelId="{C3CA8B22-9519-634D-B791-D5AE6D931369}" type="presParOf" srcId="{653A04A5-7311-C145-AE79-F9E979A4EE50}" destId="{90C409B9-3835-1842-9F0A-0A33AED6B93F}" srcOrd="7" destOrd="0" presId="urn:microsoft.com/office/officeart/2005/8/layout/cycle1"/>
    <dgm:cxn modelId="{99C5C3AD-5524-7446-AC1C-B776756B48B0}" type="presParOf" srcId="{653A04A5-7311-C145-AE79-F9E979A4EE50}" destId="{9928F0B0-2F2D-8049-A3FD-6811E01082C5}" srcOrd="8" destOrd="0" presId="urn:microsoft.com/office/officeart/2005/8/layout/cycle1"/>
    <dgm:cxn modelId="{902936DD-31B7-0F4D-ADDA-AB3893C01854}" type="presParOf" srcId="{653A04A5-7311-C145-AE79-F9E979A4EE50}" destId="{02E8C373-7752-174C-9BFB-528EA10732BC}" srcOrd="9" destOrd="0" presId="urn:microsoft.com/office/officeart/2005/8/layout/cycle1"/>
    <dgm:cxn modelId="{34AAC871-A266-CC4A-92E8-D462BD39E2E9}" type="presParOf" srcId="{653A04A5-7311-C145-AE79-F9E979A4EE50}" destId="{CCDA4683-5A95-794C-AB49-DE5AC7127FEA}" srcOrd="10" destOrd="0" presId="urn:microsoft.com/office/officeart/2005/8/layout/cycle1"/>
    <dgm:cxn modelId="{455D46F4-6965-9F4B-A9AB-6D851DC0921E}" type="presParOf" srcId="{653A04A5-7311-C145-AE79-F9E979A4EE50}" destId="{CE7DDD3F-21FA-114B-BBF3-FFF6A5914177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74D798-4886-46AA-AA48-EB8564A0D153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E8E7795-9996-4D2D-898C-F3B31094B075}">
      <dgm:prSet/>
      <dgm:spPr/>
      <dgm:t>
        <a:bodyPr/>
        <a:lstStyle/>
        <a:p>
          <a:r>
            <a:rPr lang="en-US" dirty="0"/>
            <a:t> Differentiation</a:t>
          </a:r>
        </a:p>
      </dgm:t>
    </dgm:pt>
    <dgm:pt modelId="{204CA7CC-C678-45E4-BFCF-BB3A1710A807}" type="parTrans" cxnId="{128B5A4E-8DD2-4D76-BF88-5D18319FD28F}">
      <dgm:prSet/>
      <dgm:spPr/>
      <dgm:t>
        <a:bodyPr/>
        <a:lstStyle/>
        <a:p>
          <a:endParaRPr lang="en-US"/>
        </a:p>
      </dgm:t>
    </dgm:pt>
    <dgm:pt modelId="{E618967D-C8B3-4932-8658-18C889F37A96}" type="sibTrans" cxnId="{128B5A4E-8DD2-4D76-BF88-5D18319FD28F}">
      <dgm:prSet/>
      <dgm:spPr/>
      <dgm:t>
        <a:bodyPr/>
        <a:lstStyle/>
        <a:p>
          <a:endParaRPr lang="en-US"/>
        </a:p>
      </dgm:t>
    </dgm:pt>
    <dgm:pt modelId="{9F9256D1-10F0-4142-A78D-3F4139D65C47}">
      <dgm:prSet/>
      <dgm:spPr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lumMod val="75000"/>
              </a:schemeClr>
            </a:gs>
          </a:gsLst>
        </a:gradFill>
      </dgm:spPr>
      <dgm:t>
        <a:bodyPr/>
        <a:lstStyle/>
        <a:p>
          <a:r>
            <a:rPr lang="en-US" dirty="0"/>
            <a:t>Value proposition</a:t>
          </a:r>
        </a:p>
      </dgm:t>
    </dgm:pt>
    <dgm:pt modelId="{16EF22C3-9556-491B-B426-EF0201DAC7B3}" type="parTrans" cxnId="{4E496FDF-D866-4481-9646-7D530A38A981}">
      <dgm:prSet/>
      <dgm:spPr/>
      <dgm:t>
        <a:bodyPr/>
        <a:lstStyle/>
        <a:p>
          <a:endParaRPr lang="en-US"/>
        </a:p>
      </dgm:t>
    </dgm:pt>
    <dgm:pt modelId="{F4DE7833-8D24-4D52-B754-3E267B401922}" type="sibTrans" cxnId="{4E496FDF-D866-4481-9646-7D530A38A981}">
      <dgm:prSet/>
      <dgm:spPr/>
      <dgm:t>
        <a:bodyPr/>
        <a:lstStyle/>
        <a:p>
          <a:endParaRPr lang="en-US"/>
        </a:p>
      </dgm:t>
    </dgm:pt>
    <dgm:pt modelId="{2E9A7294-8262-472C-81C4-AA54E86A9D39}">
      <dgm:prSet/>
      <dgm:spPr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</a:gradFill>
      </dgm:spPr>
      <dgm:t>
        <a:bodyPr/>
        <a:lstStyle/>
        <a:p>
          <a:r>
            <a:rPr lang="en-US" dirty="0"/>
            <a:t>Service experience</a:t>
          </a:r>
        </a:p>
      </dgm:t>
    </dgm:pt>
    <dgm:pt modelId="{F7BE107C-FFAC-4D02-8264-BFBB697703AC}" type="parTrans" cxnId="{DD97E3E8-7A9C-47F7-A976-61EDB50146B2}">
      <dgm:prSet/>
      <dgm:spPr/>
      <dgm:t>
        <a:bodyPr/>
        <a:lstStyle/>
        <a:p>
          <a:endParaRPr lang="en-US"/>
        </a:p>
      </dgm:t>
    </dgm:pt>
    <dgm:pt modelId="{C698C3D6-1FE9-4A30-8578-9A223822172D}" type="sibTrans" cxnId="{DD97E3E8-7A9C-47F7-A976-61EDB50146B2}">
      <dgm:prSet/>
      <dgm:spPr/>
      <dgm:t>
        <a:bodyPr/>
        <a:lstStyle/>
        <a:p>
          <a:endParaRPr lang="en-US"/>
        </a:p>
      </dgm:t>
    </dgm:pt>
    <dgm:pt modelId="{0D4A0E7D-77F2-354A-9C9C-114BCED1AFC2}" type="pres">
      <dgm:prSet presAssocID="{C874D798-4886-46AA-AA48-EB8564A0D153}" presName="diagram" presStyleCnt="0">
        <dgm:presLayoutVars>
          <dgm:dir/>
          <dgm:resizeHandles val="exact"/>
        </dgm:presLayoutVars>
      </dgm:prSet>
      <dgm:spPr/>
    </dgm:pt>
    <dgm:pt modelId="{3D459C73-1978-4849-8805-9075D7ED4768}" type="pres">
      <dgm:prSet presAssocID="{BE8E7795-9996-4D2D-898C-F3B31094B075}" presName="node" presStyleLbl="node1" presStyleIdx="0" presStyleCnt="3">
        <dgm:presLayoutVars>
          <dgm:bulletEnabled val="1"/>
        </dgm:presLayoutVars>
      </dgm:prSet>
      <dgm:spPr/>
    </dgm:pt>
    <dgm:pt modelId="{00D18C99-BC62-354E-B3E1-22E64F56A2E0}" type="pres">
      <dgm:prSet presAssocID="{E618967D-C8B3-4932-8658-18C889F37A96}" presName="sibTrans" presStyleCnt="0"/>
      <dgm:spPr/>
    </dgm:pt>
    <dgm:pt modelId="{EA0D68A1-D681-7642-9138-71E2249CA01E}" type="pres">
      <dgm:prSet presAssocID="{9F9256D1-10F0-4142-A78D-3F4139D65C47}" presName="node" presStyleLbl="node1" presStyleIdx="1" presStyleCnt="3">
        <dgm:presLayoutVars>
          <dgm:bulletEnabled val="1"/>
        </dgm:presLayoutVars>
      </dgm:prSet>
      <dgm:spPr/>
    </dgm:pt>
    <dgm:pt modelId="{0E761AA4-2CC3-FD4E-A7D2-3C85C0B8D072}" type="pres">
      <dgm:prSet presAssocID="{F4DE7833-8D24-4D52-B754-3E267B401922}" presName="sibTrans" presStyleCnt="0"/>
      <dgm:spPr/>
    </dgm:pt>
    <dgm:pt modelId="{6F81CC9B-3291-4748-AAA2-6A77C32D0745}" type="pres">
      <dgm:prSet presAssocID="{2E9A7294-8262-472C-81C4-AA54E86A9D39}" presName="node" presStyleLbl="node1" presStyleIdx="2" presStyleCnt="3">
        <dgm:presLayoutVars>
          <dgm:bulletEnabled val="1"/>
        </dgm:presLayoutVars>
      </dgm:prSet>
      <dgm:spPr/>
    </dgm:pt>
  </dgm:ptLst>
  <dgm:cxnLst>
    <dgm:cxn modelId="{128B5A4E-8DD2-4D76-BF88-5D18319FD28F}" srcId="{C874D798-4886-46AA-AA48-EB8564A0D153}" destId="{BE8E7795-9996-4D2D-898C-F3B31094B075}" srcOrd="0" destOrd="0" parTransId="{204CA7CC-C678-45E4-BFCF-BB3A1710A807}" sibTransId="{E618967D-C8B3-4932-8658-18C889F37A96}"/>
    <dgm:cxn modelId="{9622056F-7A2B-6746-A847-F92650ADB3DB}" type="presOf" srcId="{C874D798-4886-46AA-AA48-EB8564A0D153}" destId="{0D4A0E7D-77F2-354A-9C9C-114BCED1AFC2}" srcOrd="0" destOrd="0" presId="urn:microsoft.com/office/officeart/2005/8/layout/default"/>
    <dgm:cxn modelId="{842D80AA-D0B2-FA42-B919-D5EE127FC450}" type="presOf" srcId="{9F9256D1-10F0-4142-A78D-3F4139D65C47}" destId="{EA0D68A1-D681-7642-9138-71E2249CA01E}" srcOrd="0" destOrd="0" presId="urn:microsoft.com/office/officeart/2005/8/layout/default"/>
    <dgm:cxn modelId="{CA98C8B7-07F1-9F49-B7AB-2118A5C0F8F1}" type="presOf" srcId="{BE8E7795-9996-4D2D-898C-F3B31094B075}" destId="{3D459C73-1978-4849-8805-9075D7ED4768}" srcOrd="0" destOrd="0" presId="urn:microsoft.com/office/officeart/2005/8/layout/default"/>
    <dgm:cxn modelId="{0F4DA0D6-7A19-F04D-92F3-115ACFC296F6}" type="presOf" srcId="{2E9A7294-8262-472C-81C4-AA54E86A9D39}" destId="{6F81CC9B-3291-4748-AAA2-6A77C32D0745}" srcOrd="0" destOrd="0" presId="urn:microsoft.com/office/officeart/2005/8/layout/default"/>
    <dgm:cxn modelId="{4E496FDF-D866-4481-9646-7D530A38A981}" srcId="{C874D798-4886-46AA-AA48-EB8564A0D153}" destId="{9F9256D1-10F0-4142-A78D-3F4139D65C47}" srcOrd="1" destOrd="0" parTransId="{16EF22C3-9556-491B-B426-EF0201DAC7B3}" sibTransId="{F4DE7833-8D24-4D52-B754-3E267B401922}"/>
    <dgm:cxn modelId="{DD97E3E8-7A9C-47F7-A976-61EDB50146B2}" srcId="{C874D798-4886-46AA-AA48-EB8564A0D153}" destId="{2E9A7294-8262-472C-81C4-AA54E86A9D39}" srcOrd="2" destOrd="0" parTransId="{F7BE107C-FFAC-4D02-8264-BFBB697703AC}" sibTransId="{C698C3D6-1FE9-4A30-8578-9A223822172D}"/>
    <dgm:cxn modelId="{BE46F7AB-5110-AE48-A2F5-9C35C4241661}" type="presParOf" srcId="{0D4A0E7D-77F2-354A-9C9C-114BCED1AFC2}" destId="{3D459C73-1978-4849-8805-9075D7ED4768}" srcOrd="0" destOrd="0" presId="urn:microsoft.com/office/officeart/2005/8/layout/default"/>
    <dgm:cxn modelId="{63B64D7F-6FF8-D84B-9584-117D0F527876}" type="presParOf" srcId="{0D4A0E7D-77F2-354A-9C9C-114BCED1AFC2}" destId="{00D18C99-BC62-354E-B3E1-22E64F56A2E0}" srcOrd="1" destOrd="0" presId="urn:microsoft.com/office/officeart/2005/8/layout/default"/>
    <dgm:cxn modelId="{4A206EF3-0DE6-C349-9D7B-9ED8EFA856C8}" type="presParOf" srcId="{0D4A0E7D-77F2-354A-9C9C-114BCED1AFC2}" destId="{EA0D68A1-D681-7642-9138-71E2249CA01E}" srcOrd="2" destOrd="0" presId="urn:microsoft.com/office/officeart/2005/8/layout/default"/>
    <dgm:cxn modelId="{6E902070-BF92-454E-8BE0-DDEDC61882AE}" type="presParOf" srcId="{0D4A0E7D-77F2-354A-9C9C-114BCED1AFC2}" destId="{0E761AA4-2CC3-FD4E-A7D2-3C85C0B8D072}" srcOrd="3" destOrd="0" presId="urn:microsoft.com/office/officeart/2005/8/layout/default"/>
    <dgm:cxn modelId="{2B3A5C15-ABD8-4945-B89E-432AC02FBF5D}" type="presParOf" srcId="{0D4A0E7D-77F2-354A-9C9C-114BCED1AFC2}" destId="{6F81CC9B-3291-4748-AAA2-6A77C32D074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3196D2-8540-4DA6-AC9D-6437A1A10A8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7E12F2D3-A161-4F0A-BA7A-DBC08A75D009}">
      <dgm:prSet/>
      <dgm:spPr/>
      <dgm:t>
        <a:bodyPr/>
        <a:lstStyle/>
        <a:p>
          <a:r>
            <a:rPr lang="en-US"/>
            <a:t>Microclinic + tech stack</a:t>
          </a:r>
        </a:p>
      </dgm:t>
    </dgm:pt>
    <dgm:pt modelId="{DEED9AF0-DCDC-412B-B434-D4B57B1BEFEE}" type="parTrans" cxnId="{05B9C623-75A8-4ACB-A6F5-F47F601D6717}">
      <dgm:prSet/>
      <dgm:spPr/>
      <dgm:t>
        <a:bodyPr/>
        <a:lstStyle/>
        <a:p>
          <a:endParaRPr lang="en-US"/>
        </a:p>
      </dgm:t>
    </dgm:pt>
    <dgm:pt modelId="{DB6F6E7C-E06C-4666-AAE6-9EE63FA85216}" type="sibTrans" cxnId="{05B9C623-75A8-4ACB-A6F5-F47F601D6717}">
      <dgm:prSet/>
      <dgm:spPr/>
      <dgm:t>
        <a:bodyPr/>
        <a:lstStyle/>
        <a:p>
          <a:endParaRPr lang="en-US"/>
        </a:p>
      </dgm:t>
    </dgm:pt>
    <dgm:pt modelId="{1DE7E86F-28FD-4DC6-A70D-62E52BDE6243}">
      <dgm:prSet/>
      <dgm:spPr/>
      <dgm:t>
        <a:bodyPr/>
        <a:lstStyle/>
        <a:p>
          <a:r>
            <a:rPr lang="en-US"/>
            <a:t>Executive concierge</a:t>
          </a:r>
        </a:p>
      </dgm:t>
    </dgm:pt>
    <dgm:pt modelId="{2F05DDA1-915D-40B8-B945-76C9EC2D720B}" type="parTrans" cxnId="{9E881D63-DF04-461B-824F-DE789AB51AD2}">
      <dgm:prSet/>
      <dgm:spPr/>
      <dgm:t>
        <a:bodyPr/>
        <a:lstStyle/>
        <a:p>
          <a:endParaRPr lang="en-US"/>
        </a:p>
      </dgm:t>
    </dgm:pt>
    <dgm:pt modelId="{0CB2384D-422B-48D4-A709-B31AEE7457C5}" type="sibTrans" cxnId="{9E881D63-DF04-461B-824F-DE789AB51AD2}">
      <dgm:prSet/>
      <dgm:spPr/>
      <dgm:t>
        <a:bodyPr/>
        <a:lstStyle/>
        <a:p>
          <a:endParaRPr lang="en-US"/>
        </a:p>
      </dgm:t>
    </dgm:pt>
    <dgm:pt modelId="{C13CC989-9001-4862-B967-8413DC75C8C6}">
      <dgm:prSet/>
      <dgm:spPr/>
      <dgm:t>
        <a:bodyPr/>
        <a:lstStyle/>
        <a:p>
          <a:r>
            <a:rPr lang="en-US"/>
            <a:t>Hybrid specialty clinic</a:t>
          </a:r>
        </a:p>
      </dgm:t>
    </dgm:pt>
    <dgm:pt modelId="{31C624ED-D3E4-442A-8296-1E77F6F2C232}" type="parTrans" cxnId="{AA2FCFC3-80A7-4AB4-8AB3-CEFE700DCB96}">
      <dgm:prSet/>
      <dgm:spPr/>
      <dgm:t>
        <a:bodyPr/>
        <a:lstStyle/>
        <a:p>
          <a:endParaRPr lang="en-US"/>
        </a:p>
      </dgm:t>
    </dgm:pt>
    <dgm:pt modelId="{5F135DBE-85A6-4037-AA9F-34679433D9B6}" type="sibTrans" cxnId="{AA2FCFC3-80A7-4AB4-8AB3-CEFE700DCB96}">
      <dgm:prSet/>
      <dgm:spPr/>
      <dgm:t>
        <a:bodyPr/>
        <a:lstStyle/>
        <a:p>
          <a:endParaRPr lang="en-US"/>
        </a:p>
      </dgm:t>
    </dgm:pt>
    <dgm:pt modelId="{B079559E-C854-48FA-A2D1-92B2A5ECCBFB}" type="pres">
      <dgm:prSet presAssocID="{E93196D2-8540-4DA6-AC9D-6437A1A10A85}" presName="root" presStyleCnt="0">
        <dgm:presLayoutVars>
          <dgm:dir/>
          <dgm:resizeHandles val="exact"/>
        </dgm:presLayoutVars>
      </dgm:prSet>
      <dgm:spPr/>
    </dgm:pt>
    <dgm:pt modelId="{047D56EC-A392-45EA-A30D-3C25CF74AE74}" type="pres">
      <dgm:prSet presAssocID="{7E12F2D3-A161-4F0A-BA7A-DBC08A75D009}" presName="compNode" presStyleCnt="0"/>
      <dgm:spPr/>
    </dgm:pt>
    <dgm:pt modelId="{1C9FBF1A-096B-441D-815D-54A6BCFBDB60}" type="pres">
      <dgm:prSet presAssocID="{7E12F2D3-A161-4F0A-BA7A-DBC08A75D009}" presName="bgRect" presStyleLbl="bgShp" presStyleIdx="0" presStyleCnt="3"/>
      <dgm:spPr/>
    </dgm:pt>
    <dgm:pt modelId="{A0E7CC5E-BF13-4698-B8B2-C10E0BA606C9}" type="pres">
      <dgm:prSet presAssocID="{7E12F2D3-A161-4F0A-BA7A-DBC08A75D00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F43EB53B-5EAE-4E8F-A81C-5B81C318B2E6}" type="pres">
      <dgm:prSet presAssocID="{7E12F2D3-A161-4F0A-BA7A-DBC08A75D009}" presName="spaceRect" presStyleCnt="0"/>
      <dgm:spPr/>
    </dgm:pt>
    <dgm:pt modelId="{1B6B2A6E-D7BC-481E-9157-1F3BFE3AED90}" type="pres">
      <dgm:prSet presAssocID="{7E12F2D3-A161-4F0A-BA7A-DBC08A75D009}" presName="parTx" presStyleLbl="revTx" presStyleIdx="0" presStyleCnt="3">
        <dgm:presLayoutVars>
          <dgm:chMax val="0"/>
          <dgm:chPref val="0"/>
        </dgm:presLayoutVars>
      </dgm:prSet>
      <dgm:spPr/>
    </dgm:pt>
    <dgm:pt modelId="{94A3A56F-61C7-4AEC-9306-43E6EAE71025}" type="pres">
      <dgm:prSet presAssocID="{DB6F6E7C-E06C-4666-AAE6-9EE63FA85216}" presName="sibTrans" presStyleCnt="0"/>
      <dgm:spPr/>
    </dgm:pt>
    <dgm:pt modelId="{BFC55E41-1B80-435F-829D-6052D264DA5D}" type="pres">
      <dgm:prSet presAssocID="{1DE7E86F-28FD-4DC6-A70D-62E52BDE6243}" presName="compNode" presStyleCnt="0"/>
      <dgm:spPr/>
    </dgm:pt>
    <dgm:pt modelId="{7BE8431B-67AF-4074-94B8-3C1B7F7C9419}" type="pres">
      <dgm:prSet presAssocID="{1DE7E86F-28FD-4DC6-A70D-62E52BDE6243}" presName="bgRect" presStyleLbl="bgShp" presStyleIdx="1" presStyleCnt="3"/>
      <dgm:spPr/>
    </dgm:pt>
    <dgm:pt modelId="{BD8291D9-23ED-4B50-9092-1C819B4AA3AD}" type="pres">
      <dgm:prSet presAssocID="{1DE7E86F-28FD-4DC6-A70D-62E52BDE624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Chair"/>
        </a:ext>
      </dgm:extLst>
    </dgm:pt>
    <dgm:pt modelId="{5EC201B0-352E-4EB5-89B2-7917B2510894}" type="pres">
      <dgm:prSet presAssocID="{1DE7E86F-28FD-4DC6-A70D-62E52BDE6243}" presName="spaceRect" presStyleCnt="0"/>
      <dgm:spPr/>
    </dgm:pt>
    <dgm:pt modelId="{1125CF17-6492-4816-BBC5-8FD3D03BD974}" type="pres">
      <dgm:prSet presAssocID="{1DE7E86F-28FD-4DC6-A70D-62E52BDE6243}" presName="parTx" presStyleLbl="revTx" presStyleIdx="1" presStyleCnt="3">
        <dgm:presLayoutVars>
          <dgm:chMax val="0"/>
          <dgm:chPref val="0"/>
        </dgm:presLayoutVars>
      </dgm:prSet>
      <dgm:spPr/>
    </dgm:pt>
    <dgm:pt modelId="{0DA14265-D07F-43AE-96F0-397A6DC1F9CB}" type="pres">
      <dgm:prSet presAssocID="{0CB2384D-422B-48D4-A709-B31AEE7457C5}" presName="sibTrans" presStyleCnt="0"/>
      <dgm:spPr/>
    </dgm:pt>
    <dgm:pt modelId="{1E722E8F-405A-411A-8824-1BEBBC4D0878}" type="pres">
      <dgm:prSet presAssocID="{C13CC989-9001-4862-B967-8413DC75C8C6}" presName="compNode" presStyleCnt="0"/>
      <dgm:spPr/>
    </dgm:pt>
    <dgm:pt modelId="{FAAFF3A6-6BF9-42E1-9959-71595D6C951D}" type="pres">
      <dgm:prSet presAssocID="{C13CC989-9001-4862-B967-8413DC75C8C6}" presName="bgRect" presStyleLbl="bgShp" presStyleIdx="2" presStyleCnt="3"/>
      <dgm:spPr/>
    </dgm:pt>
    <dgm:pt modelId="{0821A0F2-FDE2-45EB-87C3-BECA9D62F25B}" type="pres">
      <dgm:prSet presAssocID="{C13CC989-9001-4862-B967-8413DC75C8C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0921FE15-1D98-4844-9720-7DD22507C00E}" type="pres">
      <dgm:prSet presAssocID="{C13CC989-9001-4862-B967-8413DC75C8C6}" presName="spaceRect" presStyleCnt="0"/>
      <dgm:spPr/>
    </dgm:pt>
    <dgm:pt modelId="{832534AF-819C-4EFD-8D5D-D370E74E630C}" type="pres">
      <dgm:prSet presAssocID="{C13CC989-9001-4862-B967-8413DC75C8C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5B9C623-75A8-4ACB-A6F5-F47F601D6717}" srcId="{E93196D2-8540-4DA6-AC9D-6437A1A10A85}" destId="{7E12F2D3-A161-4F0A-BA7A-DBC08A75D009}" srcOrd="0" destOrd="0" parTransId="{DEED9AF0-DCDC-412B-B434-D4B57B1BEFEE}" sibTransId="{DB6F6E7C-E06C-4666-AAE6-9EE63FA85216}"/>
    <dgm:cxn modelId="{F3D28039-7E58-43C2-898E-BE2DD1168E73}" type="presOf" srcId="{E93196D2-8540-4DA6-AC9D-6437A1A10A85}" destId="{B079559E-C854-48FA-A2D1-92B2A5ECCBFB}" srcOrd="0" destOrd="0" presId="urn:microsoft.com/office/officeart/2018/2/layout/IconVerticalSolidList"/>
    <dgm:cxn modelId="{9E881D63-DF04-461B-824F-DE789AB51AD2}" srcId="{E93196D2-8540-4DA6-AC9D-6437A1A10A85}" destId="{1DE7E86F-28FD-4DC6-A70D-62E52BDE6243}" srcOrd="1" destOrd="0" parTransId="{2F05DDA1-915D-40B8-B945-76C9EC2D720B}" sibTransId="{0CB2384D-422B-48D4-A709-B31AEE7457C5}"/>
    <dgm:cxn modelId="{FCBCF983-E153-4310-B167-CAA41BDBAD0A}" type="presOf" srcId="{C13CC989-9001-4862-B967-8413DC75C8C6}" destId="{832534AF-819C-4EFD-8D5D-D370E74E630C}" srcOrd="0" destOrd="0" presId="urn:microsoft.com/office/officeart/2018/2/layout/IconVerticalSolidList"/>
    <dgm:cxn modelId="{AA2FCFC3-80A7-4AB4-8AB3-CEFE700DCB96}" srcId="{E93196D2-8540-4DA6-AC9D-6437A1A10A85}" destId="{C13CC989-9001-4862-B967-8413DC75C8C6}" srcOrd="2" destOrd="0" parTransId="{31C624ED-D3E4-442A-8296-1E77F6F2C232}" sibTransId="{5F135DBE-85A6-4037-AA9F-34679433D9B6}"/>
    <dgm:cxn modelId="{65D7FBC6-57B4-458E-9AD9-086D722CB4D5}" type="presOf" srcId="{1DE7E86F-28FD-4DC6-A70D-62E52BDE6243}" destId="{1125CF17-6492-4816-BBC5-8FD3D03BD974}" srcOrd="0" destOrd="0" presId="urn:microsoft.com/office/officeart/2018/2/layout/IconVerticalSolidList"/>
    <dgm:cxn modelId="{7928D1FB-C1D9-46A5-A656-0731D3C1B8B3}" type="presOf" srcId="{7E12F2D3-A161-4F0A-BA7A-DBC08A75D009}" destId="{1B6B2A6E-D7BC-481E-9157-1F3BFE3AED90}" srcOrd="0" destOrd="0" presId="urn:microsoft.com/office/officeart/2018/2/layout/IconVerticalSolidList"/>
    <dgm:cxn modelId="{85963919-04C9-49F0-BF1D-AB7E64DB031A}" type="presParOf" srcId="{B079559E-C854-48FA-A2D1-92B2A5ECCBFB}" destId="{047D56EC-A392-45EA-A30D-3C25CF74AE74}" srcOrd="0" destOrd="0" presId="urn:microsoft.com/office/officeart/2018/2/layout/IconVerticalSolidList"/>
    <dgm:cxn modelId="{46F662C5-B82A-4B3F-9F09-D79026474664}" type="presParOf" srcId="{047D56EC-A392-45EA-A30D-3C25CF74AE74}" destId="{1C9FBF1A-096B-441D-815D-54A6BCFBDB60}" srcOrd="0" destOrd="0" presId="urn:microsoft.com/office/officeart/2018/2/layout/IconVerticalSolidList"/>
    <dgm:cxn modelId="{E277A73F-2274-4B37-A18A-F31D021EADCF}" type="presParOf" srcId="{047D56EC-A392-45EA-A30D-3C25CF74AE74}" destId="{A0E7CC5E-BF13-4698-B8B2-C10E0BA606C9}" srcOrd="1" destOrd="0" presId="urn:microsoft.com/office/officeart/2018/2/layout/IconVerticalSolidList"/>
    <dgm:cxn modelId="{0A7913AC-F45C-4918-BDDE-D13289FA64F1}" type="presParOf" srcId="{047D56EC-A392-45EA-A30D-3C25CF74AE74}" destId="{F43EB53B-5EAE-4E8F-A81C-5B81C318B2E6}" srcOrd="2" destOrd="0" presId="urn:microsoft.com/office/officeart/2018/2/layout/IconVerticalSolidList"/>
    <dgm:cxn modelId="{5802E3EF-F4AE-4D02-A6AB-FF23E04C76B0}" type="presParOf" srcId="{047D56EC-A392-45EA-A30D-3C25CF74AE74}" destId="{1B6B2A6E-D7BC-481E-9157-1F3BFE3AED90}" srcOrd="3" destOrd="0" presId="urn:microsoft.com/office/officeart/2018/2/layout/IconVerticalSolidList"/>
    <dgm:cxn modelId="{3E06F7A0-26D1-436D-9348-52434EF0E436}" type="presParOf" srcId="{B079559E-C854-48FA-A2D1-92B2A5ECCBFB}" destId="{94A3A56F-61C7-4AEC-9306-43E6EAE71025}" srcOrd="1" destOrd="0" presId="urn:microsoft.com/office/officeart/2018/2/layout/IconVerticalSolidList"/>
    <dgm:cxn modelId="{F4845E2E-E91A-439A-8814-91D72DC91961}" type="presParOf" srcId="{B079559E-C854-48FA-A2D1-92B2A5ECCBFB}" destId="{BFC55E41-1B80-435F-829D-6052D264DA5D}" srcOrd="2" destOrd="0" presId="urn:microsoft.com/office/officeart/2018/2/layout/IconVerticalSolidList"/>
    <dgm:cxn modelId="{CE81F2FB-A904-4FB8-8670-26872725210C}" type="presParOf" srcId="{BFC55E41-1B80-435F-829D-6052D264DA5D}" destId="{7BE8431B-67AF-4074-94B8-3C1B7F7C9419}" srcOrd="0" destOrd="0" presId="urn:microsoft.com/office/officeart/2018/2/layout/IconVerticalSolidList"/>
    <dgm:cxn modelId="{7ADE27F4-E4F8-46B0-9635-0AF6AE6B20D7}" type="presParOf" srcId="{BFC55E41-1B80-435F-829D-6052D264DA5D}" destId="{BD8291D9-23ED-4B50-9092-1C819B4AA3AD}" srcOrd="1" destOrd="0" presId="urn:microsoft.com/office/officeart/2018/2/layout/IconVerticalSolidList"/>
    <dgm:cxn modelId="{7F942D99-6B06-4D00-AD37-F22632FF2145}" type="presParOf" srcId="{BFC55E41-1B80-435F-829D-6052D264DA5D}" destId="{5EC201B0-352E-4EB5-89B2-7917B2510894}" srcOrd="2" destOrd="0" presId="urn:microsoft.com/office/officeart/2018/2/layout/IconVerticalSolidList"/>
    <dgm:cxn modelId="{52317392-DEE3-4774-AE1A-1479B87B6EFC}" type="presParOf" srcId="{BFC55E41-1B80-435F-829D-6052D264DA5D}" destId="{1125CF17-6492-4816-BBC5-8FD3D03BD974}" srcOrd="3" destOrd="0" presId="urn:microsoft.com/office/officeart/2018/2/layout/IconVerticalSolidList"/>
    <dgm:cxn modelId="{39F47BB9-6249-4B0F-81B5-05A9074FE7FD}" type="presParOf" srcId="{B079559E-C854-48FA-A2D1-92B2A5ECCBFB}" destId="{0DA14265-D07F-43AE-96F0-397A6DC1F9CB}" srcOrd="3" destOrd="0" presId="urn:microsoft.com/office/officeart/2018/2/layout/IconVerticalSolidList"/>
    <dgm:cxn modelId="{B4C59FC3-96E1-45EF-82DD-5E12CFD32CDC}" type="presParOf" srcId="{B079559E-C854-48FA-A2D1-92B2A5ECCBFB}" destId="{1E722E8F-405A-411A-8824-1BEBBC4D0878}" srcOrd="4" destOrd="0" presId="urn:microsoft.com/office/officeart/2018/2/layout/IconVerticalSolidList"/>
    <dgm:cxn modelId="{205A3CDA-C953-4917-964D-E50D20038ECD}" type="presParOf" srcId="{1E722E8F-405A-411A-8824-1BEBBC4D0878}" destId="{FAAFF3A6-6BF9-42E1-9959-71595D6C951D}" srcOrd="0" destOrd="0" presId="urn:microsoft.com/office/officeart/2018/2/layout/IconVerticalSolidList"/>
    <dgm:cxn modelId="{AD370F1C-D674-4026-BEAF-6007CC409E87}" type="presParOf" srcId="{1E722E8F-405A-411A-8824-1BEBBC4D0878}" destId="{0821A0F2-FDE2-45EB-87C3-BECA9D62F25B}" srcOrd="1" destOrd="0" presId="urn:microsoft.com/office/officeart/2018/2/layout/IconVerticalSolidList"/>
    <dgm:cxn modelId="{71565A55-C9D2-4387-99CC-98A9FFCC2CA4}" type="presParOf" srcId="{1E722E8F-405A-411A-8824-1BEBBC4D0878}" destId="{0921FE15-1D98-4844-9720-7DD22507C00E}" srcOrd="2" destOrd="0" presId="urn:microsoft.com/office/officeart/2018/2/layout/IconVerticalSolidList"/>
    <dgm:cxn modelId="{A49F8713-FD27-4D95-AE1A-ECA49D273D03}" type="presParOf" srcId="{1E722E8F-405A-411A-8824-1BEBBC4D0878}" destId="{832534AF-819C-4EFD-8D5D-D370E74E630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22ACD-DF6C-7844-BBCB-149219397C5B}">
      <dsp:nvSpPr>
        <dsp:cNvPr id="0" name=""/>
        <dsp:cNvSpPr/>
      </dsp:nvSpPr>
      <dsp:spPr>
        <a:xfrm>
          <a:off x="1004" y="338904"/>
          <a:ext cx="3527395" cy="223989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637828-78AA-F24A-B95B-4BCFA3F9E216}">
      <dsp:nvSpPr>
        <dsp:cNvPr id="0" name=""/>
        <dsp:cNvSpPr/>
      </dsp:nvSpPr>
      <dsp:spPr>
        <a:xfrm>
          <a:off x="392937" y="711240"/>
          <a:ext cx="3527395" cy="2239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Payer Mix Assessment:</a:t>
          </a:r>
          <a:r>
            <a:rPr lang="en-US" sz="1900" kern="1200" dirty="0"/>
            <a:t> 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Understand the local insurance landscape (Medicare, Medicaid vs. private payers) to ensure your revenue cycle management (RCM) is aligned with local reimbursement rates.</a:t>
          </a:r>
        </a:p>
      </dsp:txBody>
      <dsp:txXfrm>
        <a:off x="458541" y="776844"/>
        <a:ext cx="3396187" cy="2108688"/>
      </dsp:txXfrm>
    </dsp:sp>
    <dsp:sp modelId="{A482C5FA-AEF7-224D-B6C8-FFEF7ED27103}">
      <dsp:nvSpPr>
        <dsp:cNvPr id="0" name=""/>
        <dsp:cNvSpPr/>
      </dsp:nvSpPr>
      <dsp:spPr>
        <a:xfrm>
          <a:off x="4312265" y="338904"/>
          <a:ext cx="3527395" cy="223989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959EF6-355A-8942-9925-FFF2E330CE0C}">
      <dsp:nvSpPr>
        <dsp:cNvPr id="0" name=""/>
        <dsp:cNvSpPr/>
      </dsp:nvSpPr>
      <dsp:spPr>
        <a:xfrm>
          <a:off x="4704198" y="711240"/>
          <a:ext cx="3527395" cy="2239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Competitor Saturation:</a:t>
          </a:r>
          <a:r>
            <a:rPr lang="en-US" sz="1900" kern="1200" dirty="0"/>
            <a:t> 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Map existing practices within a 5–10 mile radius to identify "care deserts" or opportunities to offer specialized services (e.g., in-office procedures) that competitors lack. </a:t>
          </a:r>
        </a:p>
      </dsp:txBody>
      <dsp:txXfrm>
        <a:off x="4769802" y="776844"/>
        <a:ext cx="3396187" cy="2108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D3DB57-E916-174F-A8FC-CD97A0675429}">
      <dsp:nvSpPr>
        <dsp:cNvPr id="0" name=""/>
        <dsp:cNvSpPr/>
      </dsp:nvSpPr>
      <dsp:spPr>
        <a:xfrm>
          <a:off x="2984490" y="84368"/>
          <a:ext cx="1341864" cy="1341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Mission alignment</a:t>
          </a:r>
        </a:p>
      </dsp:txBody>
      <dsp:txXfrm>
        <a:off x="2984490" y="84368"/>
        <a:ext cx="1341864" cy="1341864"/>
      </dsp:txXfrm>
    </dsp:sp>
    <dsp:sp modelId="{9603C364-1CC0-7D41-8587-C0935D5906DF}">
      <dsp:nvSpPr>
        <dsp:cNvPr id="0" name=""/>
        <dsp:cNvSpPr/>
      </dsp:nvSpPr>
      <dsp:spPr>
        <a:xfrm>
          <a:off x="622617" y="120"/>
          <a:ext cx="3787985" cy="3787985"/>
        </a:xfrm>
        <a:prstGeom prst="circularArrow">
          <a:avLst>
            <a:gd name="adj1" fmla="val 6908"/>
            <a:gd name="adj2" fmla="val 465802"/>
            <a:gd name="adj3" fmla="val 547523"/>
            <a:gd name="adj4" fmla="val 20586676"/>
            <a:gd name="adj5" fmla="val 805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A6C45-7986-584F-8750-21AA3C41AA54}">
      <dsp:nvSpPr>
        <dsp:cNvPr id="0" name=""/>
        <dsp:cNvSpPr/>
      </dsp:nvSpPr>
      <dsp:spPr>
        <a:xfrm>
          <a:off x="2984490" y="2361993"/>
          <a:ext cx="1341864" cy="1341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Patient population</a:t>
          </a:r>
        </a:p>
      </dsp:txBody>
      <dsp:txXfrm>
        <a:off x="2984490" y="2361993"/>
        <a:ext cx="1341864" cy="1341864"/>
      </dsp:txXfrm>
    </dsp:sp>
    <dsp:sp modelId="{531C813E-694D-C745-8E13-9EE76068141A}">
      <dsp:nvSpPr>
        <dsp:cNvPr id="0" name=""/>
        <dsp:cNvSpPr/>
      </dsp:nvSpPr>
      <dsp:spPr>
        <a:xfrm>
          <a:off x="622617" y="120"/>
          <a:ext cx="3787985" cy="3787985"/>
        </a:xfrm>
        <a:prstGeom prst="circularArrow">
          <a:avLst>
            <a:gd name="adj1" fmla="val 6908"/>
            <a:gd name="adj2" fmla="val 465802"/>
            <a:gd name="adj3" fmla="val 5947523"/>
            <a:gd name="adj4" fmla="val 4386676"/>
            <a:gd name="adj5" fmla="val 8059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C409B9-3835-1842-9F0A-0A33AED6B93F}">
      <dsp:nvSpPr>
        <dsp:cNvPr id="0" name=""/>
        <dsp:cNvSpPr/>
      </dsp:nvSpPr>
      <dsp:spPr>
        <a:xfrm>
          <a:off x="706865" y="2361993"/>
          <a:ext cx="1341864" cy="1341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Lifestyle goals</a:t>
          </a:r>
        </a:p>
      </dsp:txBody>
      <dsp:txXfrm>
        <a:off x="706865" y="2361993"/>
        <a:ext cx="1341864" cy="1341864"/>
      </dsp:txXfrm>
    </dsp:sp>
    <dsp:sp modelId="{9928F0B0-2F2D-8049-A3FD-6811E01082C5}">
      <dsp:nvSpPr>
        <dsp:cNvPr id="0" name=""/>
        <dsp:cNvSpPr/>
      </dsp:nvSpPr>
      <dsp:spPr>
        <a:xfrm>
          <a:off x="622617" y="120"/>
          <a:ext cx="3787985" cy="3787985"/>
        </a:xfrm>
        <a:prstGeom prst="circularArrow">
          <a:avLst>
            <a:gd name="adj1" fmla="val 6908"/>
            <a:gd name="adj2" fmla="val 465802"/>
            <a:gd name="adj3" fmla="val 11347523"/>
            <a:gd name="adj4" fmla="val 9786676"/>
            <a:gd name="adj5" fmla="val 8059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A4683-5A95-794C-AB49-DE5AC7127FEA}">
      <dsp:nvSpPr>
        <dsp:cNvPr id="0" name=""/>
        <dsp:cNvSpPr/>
      </dsp:nvSpPr>
      <dsp:spPr>
        <a:xfrm>
          <a:off x="706865" y="84368"/>
          <a:ext cx="1341864" cy="1341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Revenue structure</a:t>
          </a:r>
        </a:p>
      </dsp:txBody>
      <dsp:txXfrm>
        <a:off x="706865" y="84368"/>
        <a:ext cx="1341864" cy="1341864"/>
      </dsp:txXfrm>
    </dsp:sp>
    <dsp:sp modelId="{CE7DDD3F-21FA-114B-BBF3-FFF6A5914177}">
      <dsp:nvSpPr>
        <dsp:cNvPr id="0" name=""/>
        <dsp:cNvSpPr/>
      </dsp:nvSpPr>
      <dsp:spPr>
        <a:xfrm>
          <a:off x="622617" y="120"/>
          <a:ext cx="3787985" cy="3787985"/>
        </a:xfrm>
        <a:prstGeom prst="circularArrow">
          <a:avLst>
            <a:gd name="adj1" fmla="val 6908"/>
            <a:gd name="adj2" fmla="val 465802"/>
            <a:gd name="adj3" fmla="val 16747523"/>
            <a:gd name="adj4" fmla="val 15186676"/>
            <a:gd name="adj5" fmla="val 8059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459C73-1978-4849-8805-9075D7ED4768}">
      <dsp:nvSpPr>
        <dsp:cNvPr id="0" name=""/>
        <dsp:cNvSpPr/>
      </dsp:nvSpPr>
      <dsp:spPr>
        <a:xfrm>
          <a:off x="1137723" y="2283"/>
          <a:ext cx="2724676" cy="16348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 Differentiation</a:t>
          </a:r>
        </a:p>
      </dsp:txBody>
      <dsp:txXfrm>
        <a:off x="1137723" y="2283"/>
        <a:ext cx="2724676" cy="1634806"/>
      </dsp:txXfrm>
    </dsp:sp>
    <dsp:sp modelId="{EA0D68A1-D681-7642-9138-71E2249CA01E}">
      <dsp:nvSpPr>
        <dsp:cNvPr id="0" name=""/>
        <dsp:cNvSpPr/>
      </dsp:nvSpPr>
      <dsp:spPr>
        <a:xfrm>
          <a:off x="1137723" y="1909556"/>
          <a:ext cx="2724676" cy="163480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lumMod val="7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Value proposition</a:t>
          </a:r>
        </a:p>
      </dsp:txBody>
      <dsp:txXfrm>
        <a:off x="1137723" y="1909556"/>
        <a:ext cx="2724676" cy="1634806"/>
      </dsp:txXfrm>
    </dsp:sp>
    <dsp:sp modelId="{6F81CC9B-3291-4748-AAA2-6A77C32D0745}">
      <dsp:nvSpPr>
        <dsp:cNvPr id="0" name=""/>
        <dsp:cNvSpPr/>
      </dsp:nvSpPr>
      <dsp:spPr>
        <a:xfrm>
          <a:off x="1137723" y="3816830"/>
          <a:ext cx="2724676" cy="163480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Service experience</a:t>
          </a:r>
        </a:p>
      </dsp:txBody>
      <dsp:txXfrm>
        <a:off x="1137723" y="3816830"/>
        <a:ext cx="2724676" cy="16348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FBF1A-096B-441D-815D-54A6BCFBDB60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E7CC5E-BF13-4698-B8B2-C10E0BA606C9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B2A6E-D7BC-481E-9157-1F3BFE3AED90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Microclinic + tech stack</a:t>
          </a:r>
        </a:p>
      </dsp:txBody>
      <dsp:txXfrm>
        <a:off x="1844034" y="682"/>
        <a:ext cx="2839914" cy="1596566"/>
      </dsp:txXfrm>
    </dsp:sp>
    <dsp:sp modelId="{7BE8431B-67AF-4074-94B8-3C1B7F7C9419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291D9-23ED-4B50-9092-1C819B4AA3AD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5CF17-6492-4816-BBC5-8FD3D03BD974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Executive concierge</a:t>
          </a:r>
        </a:p>
      </dsp:txBody>
      <dsp:txXfrm>
        <a:off x="1844034" y="1996390"/>
        <a:ext cx="2839914" cy="1596566"/>
      </dsp:txXfrm>
    </dsp:sp>
    <dsp:sp modelId="{FAAFF3A6-6BF9-42E1-9959-71595D6C951D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1A0F2-FDE2-45EB-87C3-BECA9D62F25B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2534AF-819C-4EFD-8D5D-D370E74E630C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Hybrid specialty clinic</a:t>
          </a:r>
        </a:p>
      </dsp:txBody>
      <dsp:txXfrm>
        <a:off x="1844034" y="3992098"/>
        <a:ext cx="2839914" cy="1596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200">
                <a:solidFill>
                  <a:srgbClr val="FFFFFF"/>
                </a:solidFill>
              </a:rPr>
              <a:t>Market Literacy, Practice Models &amp; Strategic Positioning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t>Week 2: Designing Your Ideal Practice Model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637" y="548286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6000" dirty="0"/>
              <a:t>Example Practice Designs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4F434A0-1D5B-0C74-B9FC-BDF4C3534A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738582"/>
              </p:ext>
            </p:extLst>
          </p:nvPr>
        </p:nvGraphicFramePr>
        <p:xfrm>
          <a:off x="3777768" y="548286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F430C-4A88-81F2-79B9-DE5BB60E5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endParaRPr lang="en-US" sz="35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C535D-25B6-A73D-DBD0-1EA6B6D45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Vision clarity leads to strategic execution. Your practice model is your foundation.</a:t>
            </a:r>
          </a:p>
        </p:txBody>
      </p:sp>
    </p:spTree>
    <p:extLst>
      <p:ext uri="{BB962C8B-B14F-4D97-AF65-F5344CB8AC3E}">
        <p14:creationId xmlns:p14="http://schemas.microsoft.com/office/powerpoint/2010/main" val="887387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FC4E8-155B-C734-251E-11640612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en-US" sz="3850"/>
              <a:t>Market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51F04-9033-D7E8-0CDF-EACEA8D1B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100"/>
              <a:t>Starting a medical practice requires moving beyond traditional clinical care to adopt tech-enabled, consumer-centric strategies. Success is built on understanding market gaps, choosing a flexible practice model, and positioning your brand as a "health partner" rather than a service provider.</a:t>
            </a:r>
          </a:p>
          <a:p>
            <a:endParaRPr lang="en-US" sz="210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4" name="Graphic 43" descr="Hospital">
            <a:extLst>
              <a:ext uri="{FF2B5EF4-FFF2-40B4-BE49-F238E27FC236}">
                <a16:creationId xmlns:a16="http://schemas.microsoft.com/office/drawing/2014/main" id="{58632B74-11A8-0468-7FE8-EFD12DDB6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281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3E2AB-06C5-90E0-2F37-EDED4C633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200" b="1">
                <a:solidFill>
                  <a:srgbClr val="FFFFFF"/>
                </a:solidFill>
              </a:rPr>
              <a:t>Market Literacy: Data-Driven Foundations</a:t>
            </a:r>
            <a:r>
              <a:rPr lang="en-US" sz="32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2CB2C618-55DE-3AA5-E7BC-3936532D6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Market literacy involves using specific data to identify where your services are most needed.</a:t>
            </a:r>
          </a:p>
          <a:p>
            <a:pPr lvl="0"/>
            <a:r>
              <a:rPr lang="en-US" sz="2400" b="1" dirty="0"/>
              <a:t>Demographic &amp; Gap Analysis:</a:t>
            </a:r>
            <a:r>
              <a:rPr lang="en-US" sz="2400" dirty="0"/>
              <a:t> Use local population data to identify unmet needs. For example, in 2025, areas with aging populations (Baby Boomers) show high demand for chronic disease management, cardiology, and memory care.  </a:t>
            </a:r>
          </a:p>
        </p:txBody>
      </p:sp>
    </p:spTree>
    <p:extLst>
      <p:ext uri="{BB962C8B-B14F-4D97-AF65-F5344CB8AC3E}">
        <p14:creationId xmlns:p14="http://schemas.microsoft.com/office/powerpoint/2010/main" val="464790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990E2-7B4E-EE36-0199-DBC74559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Market Literacy: Data-Driven Foundations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D31F2-F3A7-7FE8-46C0-3D1316FC1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392886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Location -</a:t>
            </a:r>
            <a:r>
              <a:rPr lang="en-US" sz="2000" dirty="0"/>
              <a:t>Take stock of the local market and assess the needs of the population in that area. Determine whether buying or leasing property is best.</a:t>
            </a:r>
          </a:p>
        </p:txBody>
      </p:sp>
      <p:pic>
        <p:nvPicPr>
          <p:cNvPr id="5" name="Picture 4" descr="A table with text on it&#10;&#10;AI-generated content may be incorrect.">
            <a:extLst>
              <a:ext uri="{FF2B5EF4-FFF2-40B4-BE49-F238E27FC236}">
                <a16:creationId xmlns:a16="http://schemas.microsoft.com/office/drawing/2014/main" id="{DF00E5BF-A676-CEFF-1B8B-6A9F3F792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287487"/>
            <a:ext cx="7772400" cy="31545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E3CB85-B69F-0EDF-0A40-6F9F5182AF6C}"/>
              </a:ext>
            </a:extLst>
          </p:cNvPr>
          <p:cNvSpPr txBox="1"/>
          <p:nvPr/>
        </p:nvSpPr>
        <p:spPr>
          <a:xfrm>
            <a:off x="420691" y="2905780"/>
            <a:ext cx="8266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Factors to Consider when Choosing a Practice Location</a:t>
            </a:r>
          </a:p>
        </p:txBody>
      </p:sp>
    </p:spTree>
    <p:extLst>
      <p:ext uri="{BB962C8B-B14F-4D97-AF65-F5344CB8AC3E}">
        <p14:creationId xmlns:p14="http://schemas.microsoft.com/office/powerpoint/2010/main" val="1076924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1D55D1-0B27-AE33-5D70-74405D8D4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b="1">
                <a:solidFill>
                  <a:srgbClr val="FFFFFF"/>
                </a:solidFill>
              </a:rPr>
              <a:t>Market Literacy: Data-Driven Foundations</a:t>
            </a:r>
            <a:r>
              <a:rPr lang="en-US" sz="3500">
                <a:solidFill>
                  <a:srgbClr val="FFFFFF"/>
                </a:solidFill>
              </a:rPr>
              <a:t>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9975B9-B562-0F33-8A0E-001F4EBD14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315947"/>
              </p:ext>
            </p:extLst>
          </p:nvPr>
        </p:nvGraphicFramePr>
        <p:xfrm>
          <a:off x="446314" y="3015343"/>
          <a:ext cx="8232599" cy="3290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7503CDD-60D6-F6A6-820E-900AE8A61DC6}"/>
              </a:ext>
            </a:extLst>
          </p:cNvPr>
          <p:cNvSpPr txBox="1"/>
          <p:nvPr/>
        </p:nvSpPr>
        <p:spPr>
          <a:xfrm>
            <a:off x="751115" y="2367731"/>
            <a:ext cx="6313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In addition to demographic considerations, it’s important to consider Payer Mix and Competitor Saturation.</a:t>
            </a:r>
          </a:p>
        </p:txBody>
      </p:sp>
    </p:spTree>
    <p:extLst>
      <p:ext uri="{BB962C8B-B14F-4D97-AF65-F5344CB8AC3E}">
        <p14:creationId xmlns:p14="http://schemas.microsoft.com/office/powerpoint/2010/main" val="200418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Practice Model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/>
              <a:t>Practice models (or Care Models) take many forms such as: Solo practice, Group practice, DPC, Concierge, Hybrid, Micropractice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/>
              <a:t>Care models have shifted from episodic, office-bound visits to continuous, tech-integrated systems.</a:t>
            </a:r>
          </a:p>
          <a:p>
            <a:pPr lvl="0">
              <a:lnSpc>
                <a:spcPct val="90000"/>
              </a:lnSpc>
            </a:pPr>
            <a:r>
              <a:rPr lang="en-US" sz="1600" b="1"/>
              <a:t>Hybrid Care Delivery:</a:t>
            </a:r>
            <a:r>
              <a:rPr lang="en-US" sz="1600"/>
              <a:t> Combine traditional on-site visits with </a:t>
            </a:r>
            <a:r>
              <a:rPr lang="en-US" sz="1600" b="1"/>
              <a:t>Telehealth 2.0</a:t>
            </a:r>
            <a:r>
              <a:rPr lang="en-US" sz="1600"/>
              <a:t>, which incorporates remote patient monitoring (RPM) and AI-powered diagnostic tools for 24/7 patient connectivity.</a:t>
            </a:r>
          </a:p>
          <a:p>
            <a:pPr lvl="0">
              <a:lnSpc>
                <a:spcPct val="90000"/>
              </a:lnSpc>
            </a:pPr>
            <a:r>
              <a:rPr lang="en-US" sz="1600" b="1"/>
              <a:t>Precision &amp; Personalized Medicine:</a:t>
            </a:r>
            <a:r>
              <a:rPr lang="en-US" sz="1600"/>
              <a:t> Incorporate genomics or pharmacogenomics to tailor treatment plans based on individual genetic data, especially in specialties like oncology or endocrinology.</a:t>
            </a:r>
          </a:p>
          <a:p>
            <a:pPr lvl="0">
              <a:lnSpc>
                <a:spcPct val="90000"/>
              </a:lnSpc>
            </a:pPr>
            <a:r>
              <a:rPr lang="en-US" sz="1600" b="1"/>
              <a:t>Value-Based Care (VBC):</a:t>
            </a:r>
            <a:r>
              <a:rPr lang="en-US" sz="1600"/>
              <a:t> Align with models that reward preventative care and patient outcomes rather than just the volume of visits.</a:t>
            </a:r>
          </a:p>
          <a:p>
            <a:pPr lvl="0">
              <a:lnSpc>
                <a:spcPct val="90000"/>
              </a:lnSpc>
            </a:pPr>
            <a:r>
              <a:rPr lang="en-US" sz="1600" b="1"/>
              <a:t>Multidisciplinary Teams:</a:t>
            </a:r>
            <a:r>
              <a:rPr lang="en-US" sz="1600"/>
              <a:t> Use a holistic approach by integrating physician assistants (PAs), nurse practitioners (NPs), and virtual medical scribes to increase efficiency and reduce burnout.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727" y="316941"/>
            <a:ext cx="5605629" cy="994172"/>
          </a:xfrm>
        </p:spPr>
        <p:txBody>
          <a:bodyPr>
            <a:normAutofit/>
          </a:bodyPr>
          <a:lstStyle/>
          <a:p>
            <a:r>
              <a:rPr lang="en-US" sz="3850" dirty="0"/>
              <a:t>Choosing a Practice Model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rgbClr val="7D96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rgbClr val="7ABF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 descr="A blue and white background&#10;&#10;AI-generated content may be incorrect.">
            <a:extLst>
              <a:ext uri="{FF2B5EF4-FFF2-40B4-BE49-F238E27FC236}">
                <a16:creationId xmlns:a16="http://schemas.microsoft.com/office/drawing/2014/main" id="{F81FCD03-844B-4CE4-8232-B2F8FF633B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814" r="20186"/>
          <a:stretch>
            <a:fillRect/>
          </a:stretch>
        </p:blipFill>
        <p:spPr>
          <a:xfrm>
            <a:off x="6465356" y="2888366"/>
            <a:ext cx="1462672" cy="1097004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BFC0B0-BF25-8859-5353-7468889150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127577"/>
              </p:ext>
            </p:extLst>
          </p:nvPr>
        </p:nvGraphicFramePr>
        <p:xfrm>
          <a:off x="852321" y="2227943"/>
          <a:ext cx="5033221" cy="3788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30A4745-833C-E7EA-B106-5F58CF7DCE82}"/>
              </a:ext>
            </a:extLst>
          </p:cNvPr>
          <p:cNvSpPr txBox="1"/>
          <p:nvPr/>
        </p:nvSpPr>
        <p:spPr>
          <a:xfrm>
            <a:off x="347580" y="1581612"/>
            <a:ext cx="6311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Choosing a Practice model depends on many factors that include: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Strategic Positioning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82A62F-0679-CF86-46BD-3003FF95D9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93134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1679B7-BC65-CFED-CAF1-4A5255F03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>
                <a:solidFill>
                  <a:srgbClr val="FFFFFF"/>
                </a:solidFill>
              </a:rPr>
              <a:t>Positioning: Becoming a "Health Partner"</a:t>
            </a:r>
            <a:br>
              <a:rPr lang="en-US" sz="3200">
                <a:solidFill>
                  <a:srgbClr val="FFFFFF"/>
                </a:solidFill>
              </a:rPr>
            </a:br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0723-13B0-1B69-C9D4-9110FD036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385" y="1891970"/>
            <a:ext cx="7636330" cy="4245265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Positioning is how you differentiate your practice in a competitive market. </a:t>
            </a:r>
          </a:p>
          <a:p>
            <a:pPr lvl="0">
              <a:lnSpc>
                <a:spcPct val="90000"/>
              </a:lnSpc>
            </a:pPr>
            <a:r>
              <a:rPr lang="en-US" sz="2000" b="1" dirty="0"/>
              <a:t>Patient-Centric Value Proposition:</a:t>
            </a:r>
            <a:r>
              <a:rPr lang="en-US" sz="2000" dirty="0"/>
              <a:t> Move toward a "hospitality-infused" model. Patients in 2025 act as consumers who value convenience—position your practice around easy online booking, mobile-optimized patient portals, and transparent billing.</a:t>
            </a:r>
          </a:p>
          <a:p>
            <a:pPr lvl="0">
              <a:lnSpc>
                <a:spcPct val="90000"/>
              </a:lnSpc>
            </a:pPr>
            <a:r>
              <a:rPr lang="en-US" sz="2000" b="1" dirty="0"/>
              <a:t>Health Literacy Branding:</a:t>
            </a:r>
            <a:r>
              <a:rPr lang="en-US" sz="2000" dirty="0"/>
              <a:t> Position your practice as an educator by using </a:t>
            </a:r>
            <a:r>
              <a:rPr lang="en-US" sz="2000" b="1" dirty="0"/>
              <a:t>health literacy strategies</a:t>
            </a:r>
            <a:r>
              <a:rPr lang="en-US" sz="2000" dirty="0"/>
              <a:t> (e.g., "universal precautions" where all info is assumed complex for patients) to ensure patients feel empowered and informed.</a:t>
            </a:r>
          </a:p>
          <a:p>
            <a:pPr lvl="0">
              <a:lnSpc>
                <a:spcPct val="90000"/>
              </a:lnSpc>
            </a:pPr>
            <a:r>
              <a:rPr lang="en-US" sz="2000" b="1" dirty="0"/>
              <a:t>Digital Authority:</a:t>
            </a:r>
            <a:r>
              <a:rPr lang="en-US" sz="2000" dirty="0"/>
              <a:t> Establish trust through "Social Proof." Claim your Google Business Profile for patient reviews and use video content (short-form interviews or clinic tours) to humanize your brand.</a:t>
            </a:r>
          </a:p>
          <a:p>
            <a:pPr lvl="0">
              <a:lnSpc>
                <a:spcPct val="90000"/>
              </a:lnSpc>
            </a:pPr>
            <a:r>
              <a:rPr lang="en-US" sz="2000" b="1" dirty="0"/>
              <a:t>Strategic Partnerships:</a:t>
            </a:r>
            <a:r>
              <a:rPr lang="en-US" sz="2000" dirty="0"/>
              <a:t> Differentiate through alliances. For instance, partnering with local gyms, wellness centers, or specialized tech companies can expand your reach and reinforce your role as a community health leader. </a:t>
            </a:r>
          </a:p>
          <a:p>
            <a:pPr>
              <a:lnSpc>
                <a:spcPct val="9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63959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638</Words>
  <Application>Microsoft Macintosh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Market Literacy, Practice Models &amp; Strategic Positioning</vt:lpstr>
      <vt:lpstr>Market Literacy</vt:lpstr>
      <vt:lpstr>Market Literacy: Data-Driven Foundations </vt:lpstr>
      <vt:lpstr>Market Literacy: Data-Driven Foundations </vt:lpstr>
      <vt:lpstr>Market Literacy: Data-Driven Foundations </vt:lpstr>
      <vt:lpstr>Practice Model Overview</vt:lpstr>
      <vt:lpstr>Choosing a Practice Model</vt:lpstr>
      <vt:lpstr>Strategic Positioning</vt:lpstr>
      <vt:lpstr>Positioning: Becoming a "Health Partner" </vt:lpstr>
      <vt:lpstr>Example Practice Designs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Kim Hochman</cp:lastModifiedBy>
  <cp:revision>9</cp:revision>
  <dcterms:created xsi:type="dcterms:W3CDTF">2013-01-27T09:14:16Z</dcterms:created>
  <dcterms:modified xsi:type="dcterms:W3CDTF">2026-01-06T22:05:15Z</dcterms:modified>
  <cp:category/>
</cp:coreProperties>
</file>